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notesMasterIdLst>
    <p:notesMasterId r:id="rId13"/>
  </p:notesMasterIdLst>
  <p:sldIdLst>
    <p:sldId id="256" r:id="rId2"/>
    <p:sldId id="335" r:id="rId3"/>
    <p:sldId id="392" r:id="rId4"/>
    <p:sldId id="393" r:id="rId5"/>
    <p:sldId id="394" r:id="rId6"/>
    <p:sldId id="395" r:id="rId7"/>
    <p:sldId id="396" r:id="rId8"/>
    <p:sldId id="397" r:id="rId9"/>
    <p:sldId id="398" r:id="rId10"/>
    <p:sldId id="399" r:id="rId11"/>
    <p:sldId id="359"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pPr>
              <a:defRPr/>
            </a:pPr>
            <a:fld id="{4A4CAE77-B8B1-49B7-9986-23DC29B73BCB}" type="datetime1">
              <a:rPr lang="en-US" smtClean="0"/>
              <a:pPr>
                <a:defRPr/>
              </a:pPr>
              <a:t>4/24/2020</a:t>
            </a:fld>
            <a:endParaRPr lang="en-US"/>
          </a:p>
        </p:txBody>
      </p:sp>
      <p:sp>
        <p:nvSpPr>
          <p:cNvPr id="20" name="Footer Placeholder 19"/>
          <p:cNvSpPr>
            <a:spLocks noGrp="1"/>
          </p:cNvSpPr>
          <p:nvPr>
            <p:ph type="ftr" sz="quarter" idx="11"/>
          </p:nvPr>
        </p:nvSpPr>
        <p:spPr/>
        <p:txBody>
          <a:bodyPr/>
          <a:lstStyle>
            <a:extLst/>
          </a:lstStyle>
          <a:p>
            <a:pPr>
              <a:defRPr/>
            </a:pPr>
            <a:r>
              <a:rPr lang="en-US" smtClean="0"/>
              <a:t>Author:RK</a:t>
            </a:r>
            <a:endParaRPr lang="en-US"/>
          </a:p>
        </p:txBody>
      </p:sp>
      <p:sp>
        <p:nvSpPr>
          <p:cNvPr id="10" name="Slide Number Placeholder 9"/>
          <p:cNvSpPr>
            <a:spLocks noGrp="1"/>
          </p:cNvSpPr>
          <p:nvPr>
            <p:ph type="sldNum" sz="quarter" idx="12"/>
          </p:nvPr>
        </p:nvSpPr>
        <p:spPr/>
        <p:txBody>
          <a:bodyPr/>
          <a:lstStyle>
            <a:extLst/>
          </a:lstStyle>
          <a:p>
            <a:pPr>
              <a:defRPr/>
            </a:pPr>
            <a:fld id="{29E3B3A6-35C4-4A4A-A93B-FEA2E3D83467}" type="slidenum">
              <a:rPr lang="en-US" smtClean="0"/>
              <a:pPr>
                <a:defRPr/>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60A15E1-6517-4DF2-87C5-84BAA2B375B7}" type="datetime1">
              <a:rPr lang="en-US" smtClean="0"/>
              <a:pPr>
                <a:defRPr/>
              </a:pPr>
              <a:t>4/24/2020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1C1599A8-CEA0-4EA6-AEBF-68186F8EDCBB}" type="datetime1">
              <a:rPr lang="en-US" smtClean="0"/>
              <a:pPr>
                <a:defRPr/>
              </a:pPr>
              <a:t>4/24/2020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A26468A-707D-43B7-A2A2-6F6E66C6416E}" type="datetime1">
              <a:rPr lang="en-US" smtClean="0"/>
              <a:pPr>
                <a:defRPr/>
              </a:pPr>
              <a:t>4/24/2020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86442F78-5EBF-4453-A097-83F2C8DFCA84}" type="datetime1">
              <a:rPr lang="en-US" smtClean="0"/>
              <a:pPr>
                <a:defRPr/>
              </a:pPr>
              <a:t>4/24/2020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30ECD9A4-5F66-4780-BB8E-330017FFA7D2}" type="slidenum">
              <a:rPr lang="en-US" smtClean="0"/>
              <a:pPr>
                <a:defRPr/>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E7E1BEA8-81AC-4EAA-9B8B-C356D39A598C}" type="datetime1">
              <a:rPr lang="en-US" smtClean="0"/>
              <a:pPr>
                <a:defRPr/>
              </a:pPr>
              <a:t>4/24/2020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0F274DF4-1E11-4BE5-94EE-68DC7FD66A04}" type="datetime1">
              <a:rPr lang="en-US" smtClean="0"/>
              <a:pPr>
                <a:defRPr/>
              </a:pPr>
              <a:t>4/24/2020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extLst/>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fld id="{95305D4A-26BC-4003-A6BB-1FE483E62D74}" type="datetime1">
              <a:rPr lang="en-US" smtClean="0"/>
              <a:pPr>
                <a:defRPr/>
              </a:pPr>
              <a:t>4/24/2020</a:t>
            </a:fld>
            <a:endParaRPr lang="en-US"/>
          </a:p>
        </p:txBody>
      </p:sp>
      <p:sp>
        <p:nvSpPr>
          <p:cNvPr id="4" name="Footer Placeholder 3"/>
          <p:cNvSpPr>
            <a:spLocks noGrp="1"/>
          </p:cNvSpPr>
          <p:nvPr>
            <p:ph type="ftr" sz="quarter" idx="11"/>
          </p:nvPr>
        </p:nvSpPr>
        <p:spPr/>
        <p:txBody>
          <a:bodyPr/>
          <a:lstStyle>
            <a:extLst/>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extLst/>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fld id="{217256AB-E1A6-415D-9F21-A517C3C15B98}" type="datetime1">
              <a:rPr lang="en-US" smtClean="0"/>
              <a:pPr>
                <a:defRPr/>
              </a:pPr>
              <a:t>4/24/2020</a:t>
            </a:fld>
            <a:endParaRPr lang="en-US"/>
          </a:p>
        </p:txBody>
      </p:sp>
      <p:sp>
        <p:nvSpPr>
          <p:cNvPr id="3" name="Footer Placeholder 2"/>
          <p:cNvSpPr>
            <a:spLocks noGrp="1"/>
          </p:cNvSpPr>
          <p:nvPr>
            <p:ph type="ftr" sz="quarter" idx="11"/>
          </p:nvPr>
        </p:nvSpPr>
        <p:spPr/>
        <p:txBody>
          <a:bodyPr/>
          <a:lstStyle>
            <a:extLst/>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extLst/>
          </a:lstStyle>
          <a:p>
            <a:pPr>
              <a:defRPr/>
            </a:pPr>
            <a:fld id="{331C3804-7DB4-49F8-98C7-D17834D2E298}" type="slidenum">
              <a:rPr lang="en-US" smtClean="0"/>
              <a:pPr>
                <a:defRPr/>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526942A-22AA-43F1-BB1B-25EDD8605733}" type="datetime1">
              <a:rPr lang="en-US" smtClean="0"/>
              <a:pPr>
                <a:defRPr/>
              </a:pPr>
              <a:t>4/24/2020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pPr>
              <a:defRPr/>
            </a:pPr>
            <a:fld id="{44528B13-61B8-4B34-AE66-FAA20D62E9E3}" type="datetime1">
              <a:rPr lang="en-US" smtClean="0"/>
              <a:pPr>
                <a:defRPr/>
              </a:pPr>
              <a:t>4/24/2020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F7CE51B-D314-4748-A7FB-C6BBF3CC08C9}" type="slidenum">
              <a:rPr lang="en-US" smtClean="0"/>
              <a:pPr>
                <a:defRPr/>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DA77A13B-D29E-4A31-9A3D-BDF778EEE264}" type="datetime1">
              <a:rPr lang="en-US" smtClean="0"/>
              <a:pPr>
                <a:defRPr/>
              </a:pPr>
              <a:t>4/24/2020</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r>
              <a:rPr lang="en-US" smtClean="0"/>
              <a:t>Author:RK</a:t>
            </a:r>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1C30FFA0-8383-48F0-ABBC-CA0378A05A10}" type="slidenum">
              <a:rPr lang="en-US" smtClean="0"/>
              <a:pPr>
                <a:defRPr/>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hf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fontScale="90000"/>
          </a:bodyPr>
          <a:lstStyle/>
          <a:p>
            <a:pPr indent="457200" algn="ctr"/>
            <a:r>
              <a:rPr sz="3200" b="1" u="sng">
                <a:solidFill>
                  <a:srgbClr val="FF0000"/>
                </a:solidFill>
              </a:rPr>
              <a:t/>
            </a:r>
            <a:br>
              <a:rPr sz="3200" b="1" u="sng">
                <a:solidFill>
                  <a:srgbClr val="FF0000"/>
                </a:solidFill>
              </a:rPr>
            </a:br>
            <a:r>
              <a:rPr sz="3200" b="1" u="sng">
                <a:solidFill>
                  <a:srgbClr val="FF0000"/>
                </a:solidFill>
              </a:rPr>
              <a:t/>
            </a:r>
            <a:br>
              <a:rPr sz="3200" b="1" u="sng">
                <a:solidFill>
                  <a:srgbClr val="FF0000"/>
                </a:solidFill>
              </a:rPr>
            </a:br>
            <a:r>
              <a:rPr sz="3200" b="1" u="sng">
                <a:solidFill>
                  <a:srgbClr val="FF0000"/>
                </a:solidFill>
              </a:rPr>
              <a:t/>
            </a:r>
            <a:br>
              <a:rPr sz="3200" b="1" u="sng">
                <a:solidFill>
                  <a:srgbClr val="FF0000"/>
                </a:solidFill>
              </a:rPr>
            </a:br>
            <a:r>
              <a:rPr sz="3200" b="1" u="sng">
                <a:solidFill>
                  <a:srgbClr val="FF0000"/>
                </a:solidFill>
              </a:rPr>
              <a:t/>
            </a:r>
            <a:br>
              <a:rPr sz="3200" b="1" u="sng">
                <a:solidFill>
                  <a:srgbClr val="FF0000"/>
                </a:solidFill>
              </a:rPr>
            </a:br>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00B050"/>
                </a:solidFill>
              </a:rPr>
              <a:t>TOPIC</a:t>
            </a:r>
            <a:r>
              <a:rPr sz="2700" b="1" smtClean="0">
                <a:solidFill>
                  <a:srgbClr val="00B050"/>
                </a:solidFill>
              </a:rPr>
              <a:t>:</a:t>
            </a:r>
            <a:r>
              <a:rPr lang="en-US" sz="2700" b="1" dirty="0" smtClean="0">
                <a:solidFill>
                  <a:srgbClr val="00B050"/>
                </a:solidFill>
              </a:rPr>
              <a:t>  DISCHARGE </a:t>
            </a:r>
            <a:r>
              <a:rPr lang="en-US" sz="2700" b="1" smtClean="0">
                <a:solidFill>
                  <a:srgbClr val="00B050"/>
                </a:solidFill>
              </a:rPr>
              <a:t>OF </a:t>
            </a:r>
            <a:r>
              <a:rPr lang="en-US" sz="2700" b="1" smtClean="0">
                <a:solidFill>
                  <a:srgbClr val="00B050"/>
                </a:solidFill>
              </a:rPr>
              <a:t>CONTRACT</a:t>
            </a:r>
            <a:endParaRPr sz="2400" b="1">
              <a:solidFill>
                <a:srgbClr val="00B05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10</a:t>
            </a:fld>
            <a:endParaRPr lang="en-US" dirty="0"/>
          </a:p>
        </p:txBody>
      </p:sp>
      <p:sp>
        <p:nvSpPr>
          <p:cNvPr id="8" name="object 2"/>
          <p:cNvSpPr txBox="1"/>
          <p:nvPr/>
        </p:nvSpPr>
        <p:spPr>
          <a:xfrm>
            <a:off x="1066800" y="533400"/>
            <a:ext cx="7696200" cy="2598147"/>
          </a:xfrm>
          <a:prstGeom prst="rect">
            <a:avLst/>
          </a:prstGeom>
        </p:spPr>
        <p:txBody>
          <a:bodyPr vert="horz" wrap="square" lIns="0" tIns="12700" rIns="0" bIns="0" rtlCol="0">
            <a:spAutoFit/>
          </a:bodyPr>
          <a:lstStyle/>
          <a:p>
            <a:pPr algn="just"/>
            <a:r>
              <a:rPr lang="en-US" sz="2100" b="1" dirty="0" smtClean="0">
                <a:latin typeface="Calibri" pitchFamily="34" charset="0"/>
                <a:cs typeface="Calibri" pitchFamily="34" charset="0"/>
              </a:rPr>
              <a:t>F. Discharge by Breach of Contract: - A contract can be discharged by not performing it. </a:t>
            </a:r>
            <a:r>
              <a:rPr lang="en-US" sz="2100" dirty="0" smtClean="0">
                <a:latin typeface="Calibri" pitchFamily="34" charset="0"/>
                <a:cs typeface="Calibri" pitchFamily="34" charset="0"/>
              </a:rPr>
              <a:t>Breach of contract means refusal of performance on the part of the parties. If the contract is unilateral, the only remedy for the other contracting party is to claim relief for breach against the </a:t>
            </a:r>
            <a:r>
              <a:rPr lang="en-US" sz="2100" dirty="0" err="1" smtClean="0">
                <a:latin typeface="Calibri" pitchFamily="34" charset="0"/>
                <a:cs typeface="Calibri" pitchFamily="34" charset="0"/>
              </a:rPr>
              <a:t>promisor</a:t>
            </a:r>
            <a:r>
              <a:rPr lang="en-US" sz="2100" dirty="0" smtClean="0">
                <a:latin typeface="Calibri" pitchFamily="34" charset="0"/>
                <a:cs typeface="Calibri" pitchFamily="34" charset="0"/>
              </a:rPr>
              <a:t>. If the contract is bilateral, the party who is no in breach, is not only entitled to claim relief for breach, but also exonerate from liability to perform his part of contract. Breach of contract may be of two types, actual breach and anticipatory breach.</a:t>
            </a:r>
          </a:p>
        </p:txBody>
      </p:sp>
    </p:spTree>
  </p:cSld>
  <p:clrMapOvr>
    <a:masterClrMapping/>
  </p:clrMapOvr>
  <p:transition spd="slow">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a:solidFill>
                  <a:srgbClr val="FF0000"/>
                </a:solidFill>
              </a:rPr>
              <a:t>Thank You</a:t>
            </a:r>
          </a:p>
        </p:txBody>
      </p:sp>
      <p:sp>
        <p:nvSpPr>
          <p:cNvPr id="5" name="Slide Number Placeholder 4"/>
          <p:cNvSpPr>
            <a:spLocks noGrp="1"/>
          </p:cNvSpPr>
          <p:nvPr>
            <p:ph type="sldNum" sz="quarter" idx="12"/>
          </p:nvPr>
        </p:nvSpPr>
        <p:spPr/>
        <p:txBody>
          <a:bodyPr>
            <a:normAutofit/>
          </a:bodyPr>
          <a:lstStyle/>
          <a:p>
            <a:pPr>
              <a:defRPr/>
            </a:pPr>
            <a:fld id="{1FF23CE0-A7BA-44DD-B5DD-50C48A27FB95}" type="slidenum">
              <a:rPr lang="en-US" smtClean="0"/>
              <a:pPr>
                <a:defRPr/>
              </a:pPr>
              <a:t>11</a:t>
            </a:fld>
            <a:endParaRPr lang="en-US"/>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A526E448-6C8E-6945-B868-19CDAC7A2963}"/>
              </a:ext>
            </a:extLst>
          </p:cNvPr>
          <p:cNvSpPr>
            <a:spLocks noGrp="1"/>
          </p:cNvSpPr>
          <p:nvPr>
            <p:ph type="title"/>
          </p:nvPr>
        </p:nvSpPr>
        <p:spPr>
          <a:xfrm>
            <a:off x="262032" y="152400"/>
            <a:ext cx="8424768" cy="854809"/>
          </a:xfrm>
        </p:spPr>
        <p:txBody>
          <a:bodyPr>
            <a:normAutofit/>
          </a:bodyPr>
          <a:lstStyle/>
          <a:p>
            <a:pPr algn="ctr"/>
            <a:r>
              <a:rPr lang="en-US" sz="3000" dirty="0" smtClean="0">
                <a:solidFill>
                  <a:srgbClr val="FF0000"/>
                </a:solidFill>
              </a:rPr>
              <a:t>DISCHARGE OF CONTRACT</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1066800" y="930687"/>
            <a:ext cx="7696200" cy="5660524"/>
          </a:xfrm>
          <a:prstGeom prst="rect">
            <a:avLst/>
          </a:prstGeom>
        </p:spPr>
        <p:txBody>
          <a:bodyPr vert="horz" wrap="square" lIns="0" tIns="12700" rIns="0" bIns="0" rtlCol="0">
            <a:spAutoFit/>
          </a:bodyPr>
          <a:lstStyle/>
          <a:p>
            <a:pPr algn="just"/>
            <a:r>
              <a:rPr lang="en-US" sz="2200" dirty="0" smtClean="0">
                <a:latin typeface="Calibri" pitchFamily="34" charset="0"/>
                <a:cs typeface="Calibri" pitchFamily="34" charset="0"/>
              </a:rPr>
              <a:t>Discharge of contract means terminations of the contractual relationship between the parties. On the termination of such relationship the parties are released from their obligations in the contract.</a:t>
            </a:r>
          </a:p>
          <a:p>
            <a:pPr algn="just">
              <a:lnSpc>
                <a:spcPct val="50000"/>
              </a:lnSpc>
            </a:pPr>
            <a:endParaRPr lang="en-US" sz="2200" dirty="0" smtClean="0">
              <a:latin typeface="Calibri" pitchFamily="34" charset="0"/>
              <a:cs typeface="Calibri" pitchFamily="34" charset="0"/>
            </a:endParaRPr>
          </a:p>
          <a:p>
            <a:pPr algn="just"/>
            <a:r>
              <a:rPr lang="en-US" sz="2600" b="1" dirty="0" smtClean="0">
                <a:solidFill>
                  <a:srgbClr val="FF0000"/>
                </a:solidFill>
                <a:latin typeface="Calibri" pitchFamily="34" charset="0"/>
                <a:cs typeface="Calibri" pitchFamily="34" charset="0"/>
              </a:rPr>
              <a:t>Modes of Discharging Contract:</a:t>
            </a:r>
          </a:p>
          <a:p>
            <a:pPr algn="just"/>
            <a:r>
              <a:rPr lang="en-US" sz="2200" dirty="0" smtClean="0">
                <a:latin typeface="Calibri" pitchFamily="34" charset="0"/>
                <a:cs typeface="Calibri" pitchFamily="34" charset="0"/>
              </a:rPr>
              <a:t>A contract may be discharged in any one of the following ways.</a:t>
            </a:r>
          </a:p>
          <a:p>
            <a:pPr algn="just"/>
            <a:r>
              <a:rPr lang="en-US" sz="2200" b="1" dirty="0" smtClean="0">
                <a:latin typeface="Calibri" pitchFamily="34" charset="0"/>
                <a:cs typeface="Calibri" pitchFamily="34" charset="0"/>
              </a:rPr>
              <a:t>A. Discharge of contract by performance: - This is the most popular and usual way of </a:t>
            </a:r>
            <a:r>
              <a:rPr lang="en-US" sz="2200" dirty="0" smtClean="0">
                <a:latin typeface="Calibri" pitchFamily="34" charset="0"/>
                <a:cs typeface="Calibri" pitchFamily="34" charset="0"/>
              </a:rPr>
              <a:t>discharging contracts. When the parties to a contract fulfill their obligations arising under the contract within the time, and in the manner prescribed, it is known as discharge of performance. Performance of contract may be of two types:-</a:t>
            </a:r>
          </a:p>
          <a:p>
            <a:pPr algn="just"/>
            <a:r>
              <a:rPr lang="en-US" sz="2200" dirty="0" smtClean="0">
                <a:latin typeface="Calibri" pitchFamily="34" charset="0"/>
                <a:cs typeface="Calibri" pitchFamily="34" charset="0"/>
              </a:rPr>
              <a:t>‘Actual performance and Attempted performance’</a:t>
            </a:r>
          </a:p>
          <a:p>
            <a:pPr algn="just"/>
            <a:r>
              <a:rPr lang="en-US" sz="2200" dirty="0" smtClean="0">
                <a:latin typeface="Calibri" pitchFamily="34" charset="0"/>
                <a:cs typeface="Calibri" pitchFamily="34" charset="0"/>
              </a:rPr>
              <a:t>a. </a:t>
            </a:r>
            <a:r>
              <a:rPr lang="en-US" sz="2200" b="1" dirty="0" smtClean="0">
                <a:latin typeface="Calibri" pitchFamily="34" charset="0"/>
                <a:cs typeface="Calibri" pitchFamily="34" charset="0"/>
              </a:rPr>
              <a:t>Actual performance: - </a:t>
            </a:r>
            <a:r>
              <a:rPr lang="en-US" sz="2200" dirty="0" smtClean="0">
                <a:latin typeface="Calibri" pitchFamily="34" charset="0"/>
                <a:cs typeface="Calibri" pitchFamily="34" charset="0"/>
              </a:rPr>
              <a:t>In order to claim performance, the parties to a contract must have actually performed their part of contract. It is actual performance</a:t>
            </a: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1066800" y="533400"/>
            <a:ext cx="7696200" cy="6106800"/>
          </a:xfrm>
          <a:prstGeom prst="rect">
            <a:avLst/>
          </a:prstGeom>
        </p:spPr>
        <p:txBody>
          <a:bodyPr vert="horz" wrap="square" lIns="0" tIns="12700" rIns="0" bIns="0" rtlCol="0">
            <a:spAutoFit/>
          </a:bodyPr>
          <a:lstStyle/>
          <a:p>
            <a:pPr algn="just"/>
            <a:r>
              <a:rPr lang="en-US" sz="2200" dirty="0" smtClean="0">
                <a:latin typeface="Calibri" pitchFamily="34" charset="0"/>
                <a:cs typeface="Calibri" pitchFamily="34" charset="0"/>
              </a:rPr>
              <a:t>b. </a:t>
            </a:r>
            <a:r>
              <a:rPr lang="en-US" sz="2200" b="1" dirty="0" smtClean="0">
                <a:latin typeface="Calibri" pitchFamily="34" charset="0"/>
                <a:cs typeface="Calibri" pitchFamily="34" charset="0"/>
              </a:rPr>
              <a:t>Attempted performance or tender: - </a:t>
            </a:r>
            <a:r>
              <a:rPr lang="en-US" sz="2200" dirty="0" smtClean="0">
                <a:latin typeface="Calibri" pitchFamily="34" charset="0"/>
                <a:cs typeface="Calibri" pitchFamily="34" charset="0"/>
              </a:rPr>
              <a:t>A person who is bound to perform a promise will be ready to perform and will also offer to perform his promise but sometimes the other party may refuse to accept that performance. This is known as “attempted performance”. All attempted performance is legally treated as equivalent to actual performance except in case of payment of money.</a:t>
            </a:r>
          </a:p>
          <a:p>
            <a:pPr algn="just"/>
            <a:r>
              <a:rPr lang="en-US" sz="2200" dirty="0" smtClean="0">
                <a:latin typeface="Calibri" pitchFamily="34" charset="0"/>
                <a:cs typeface="Calibri" pitchFamily="34" charset="0"/>
              </a:rPr>
              <a:t>For example, A has borrowed sum of Rs. 15000 from for three months. On the due date, a makes payment, But B does not accept it. In this case A will not be released from his liability of making that payment to B; however, he will not be liable for paying any interest on that after three months.</a:t>
            </a:r>
          </a:p>
          <a:p>
            <a:pPr algn="just"/>
            <a:endParaRPr lang="en-US" sz="2200" dirty="0" smtClean="0">
              <a:latin typeface="Calibri" pitchFamily="34" charset="0"/>
              <a:cs typeface="Calibri" pitchFamily="34" charset="0"/>
            </a:endParaRPr>
          </a:p>
          <a:p>
            <a:r>
              <a:rPr lang="en-US" sz="2200" b="1" dirty="0" smtClean="0">
                <a:latin typeface="Calibri" pitchFamily="34" charset="0"/>
                <a:cs typeface="Calibri" pitchFamily="34" charset="0"/>
              </a:rPr>
              <a:t>B. Discharge of contract by mutual agreement: - </a:t>
            </a:r>
            <a:r>
              <a:rPr lang="en-US" sz="2200" dirty="0" smtClean="0">
                <a:latin typeface="Calibri" pitchFamily="34" charset="0"/>
                <a:cs typeface="Calibri" pitchFamily="34" charset="0"/>
              </a:rPr>
              <a:t>A contract is formed when the parties are mutually agreed. In the same way the parties of a contract by a mutual agreement can discharge that contract. Contract may be discharged by agreement in the following ways:</a:t>
            </a: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1066800" y="533400"/>
            <a:ext cx="7848600" cy="6006773"/>
          </a:xfrm>
          <a:prstGeom prst="rect">
            <a:avLst/>
          </a:prstGeom>
        </p:spPr>
        <p:txBody>
          <a:bodyPr vert="horz" wrap="square" lIns="0" tIns="12700" rIns="0" bIns="0" rtlCol="0">
            <a:spAutoFit/>
          </a:bodyPr>
          <a:lstStyle/>
          <a:p>
            <a:pPr algn="just"/>
            <a:r>
              <a:rPr lang="en-US" sz="2050" dirty="0" smtClean="0">
                <a:latin typeface="Calibri" pitchFamily="34" charset="0"/>
                <a:cs typeface="Calibri" pitchFamily="34" charset="0"/>
              </a:rPr>
              <a:t>1. </a:t>
            </a:r>
            <a:r>
              <a:rPr lang="en-US" sz="2050" b="1" dirty="0" smtClean="0">
                <a:latin typeface="Calibri" pitchFamily="34" charset="0"/>
                <a:cs typeface="Calibri" pitchFamily="34" charset="0"/>
              </a:rPr>
              <a:t>By </a:t>
            </a:r>
            <a:r>
              <a:rPr lang="en-US" sz="2050" b="1" dirty="0" err="1" smtClean="0">
                <a:latin typeface="Calibri" pitchFamily="34" charset="0"/>
                <a:cs typeface="Calibri" pitchFamily="34" charset="0"/>
              </a:rPr>
              <a:t>Novation</a:t>
            </a:r>
            <a:r>
              <a:rPr lang="en-US" sz="2050" b="1" dirty="0" smtClean="0">
                <a:latin typeface="Calibri" pitchFamily="34" charset="0"/>
                <a:cs typeface="Calibri" pitchFamily="34" charset="0"/>
              </a:rPr>
              <a:t> (Substitution of a new contract):-</a:t>
            </a:r>
            <a:r>
              <a:rPr lang="en-US" sz="2050" dirty="0" smtClean="0">
                <a:latin typeface="Calibri" pitchFamily="34" charset="0"/>
                <a:cs typeface="Calibri" pitchFamily="34" charset="0"/>
              </a:rPr>
              <a:t>Under the method of </a:t>
            </a:r>
            <a:r>
              <a:rPr lang="en-US" sz="2050" dirty="0" err="1" smtClean="0">
                <a:latin typeface="Calibri" pitchFamily="34" charset="0"/>
                <a:cs typeface="Calibri" pitchFamily="34" charset="0"/>
              </a:rPr>
              <a:t>novation</a:t>
            </a:r>
            <a:r>
              <a:rPr lang="en-US" sz="2050" dirty="0" smtClean="0">
                <a:latin typeface="Calibri" pitchFamily="34" charset="0"/>
                <a:cs typeface="Calibri" pitchFamily="34" charset="0"/>
              </a:rPr>
              <a:t>, existing contract is replaced by new one either between same parties or between new parties. It discharges an existing contract and brings new contract into existence. The new contract must be capable of being enforced at law. The consideration for the new contract is the discharge of the old contract. The essentials of </a:t>
            </a:r>
            <a:r>
              <a:rPr lang="en-US" sz="2050" dirty="0" err="1" smtClean="0">
                <a:latin typeface="Calibri" pitchFamily="34" charset="0"/>
                <a:cs typeface="Calibri" pitchFamily="34" charset="0"/>
              </a:rPr>
              <a:t>novation</a:t>
            </a:r>
            <a:r>
              <a:rPr lang="en-US" sz="2050" dirty="0" smtClean="0">
                <a:latin typeface="Calibri" pitchFamily="34" charset="0"/>
                <a:cs typeface="Calibri" pitchFamily="34" charset="0"/>
              </a:rPr>
              <a:t> are:</a:t>
            </a:r>
          </a:p>
          <a:p>
            <a:pPr algn="just"/>
            <a:r>
              <a:rPr lang="en-US" sz="2050" dirty="0" smtClean="0">
                <a:latin typeface="Calibri" pitchFamily="34" charset="0"/>
                <a:cs typeface="Calibri" pitchFamily="34" charset="0"/>
              </a:rPr>
              <a:t>a. There must be mutual consent of all the parties for the </a:t>
            </a:r>
            <a:r>
              <a:rPr lang="en-US" sz="2050" dirty="0" err="1" smtClean="0">
                <a:latin typeface="Calibri" pitchFamily="34" charset="0"/>
                <a:cs typeface="Calibri" pitchFamily="34" charset="0"/>
              </a:rPr>
              <a:t>novation</a:t>
            </a:r>
            <a:r>
              <a:rPr lang="en-US" sz="2050" dirty="0" smtClean="0">
                <a:latin typeface="Calibri" pitchFamily="34" charset="0"/>
                <a:cs typeface="Calibri" pitchFamily="34" charset="0"/>
              </a:rPr>
              <a:t>.</a:t>
            </a:r>
          </a:p>
          <a:p>
            <a:pPr algn="just"/>
            <a:r>
              <a:rPr lang="en-US" sz="2050" dirty="0" smtClean="0">
                <a:latin typeface="Calibri" pitchFamily="34" charset="0"/>
                <a:cs typeface="Calibri" pitchFamily="34" charset="0"/>
              </a:rPr>
              <a:t>b. The new contract must be one capable of enforced by law</a:t>
            </a:r>
          </a:p>
          <a:p>
            <a:pPr algn="just"/>
            <a:r>
              <a:rPr lang="en-US" sz="2050" dirty="0" smtClean="0">
                <a:latin typeface="Calibri" pitchFamily="34" charset="0"/>
                <a:cs typeface="Calibri" pitchFamily="34" charset="0"/>
              </a:rPr>
              <a:t>c. New contract is made before the expiry of the period of original contract.</a:t>
            </a:r>
          </a:p>
          <a:p>
            <a:pPr algn="just"/>
            <a:r>
              <a:rPr lang="en-US" sz="2050" dirty="0" smtClean="0">
                <a:latin typeface="Calibri" pitchFamily="34" charset="0"/>
                <a:cs typeface="Calibri" pitchFamily="34" charset="0"/>
              </a:rPr>
              <a:t>2. </a:t>
            </a:r>
            <a:r>
              <a:rPr lang="en-US" sz="2050" b="1" dirty="0" smtClean="0">
                <a:latin typeface="Calibri" pitchFamily="34" charset="0"/>
                <a:cs typeface="Calibri" pitchFamily="34" charset="0"/>
              </a:rPr>
              <a:t>By alteration:-</a:t>
            </a:r>
            <a:r>
              <a:rPr lang="en-US" sz="2050" dirty="0" smtClean="0">
                <a:latin typeface="Calibri" pitchFamily="34" charset="0"/>
                <a:cs typeface="Calibri" pitchFamily="34" charset="0"/>
              </a:rPr>
              <a:t>Alteration of contract may take place when one or more of the terms of the contract altered by the mutual consent of the parties to the contract. In </a:t>
            </a:r>
            <a:r>
              <a:rPr lang="en-US" sz="2050" dirty="0" err="1" smtClean="0">
                <a:latin typeface="Calibri" pitchFamily="34" charset="0"/>
                <a:cs typeface="Calibri" pitchFamily="34" charset="0"/>
              </a:rPr>
              <a:t>novation</a:t>
            </a:r>
            <a:r>
              <a:rPr lang="en-US" sz="2050" dirty="0" smtClean="0">
                <a:latin typeface="Calibri" pitchFamily="34" charset="0"/>
                <a:cs typeface="Calibri" pitchFamily="34" charset="0"/>
              </a:rPr>
              <a:t>, there may be change in parties, but in alteration, original parties exist; only the terms are altered. Alteration discharges the original obligations.</a:t>
            </a:r>
          </a:p>
          <a:p>
            <a:pPr algn="just"/>
            <a:r>
              <a:rPr lang="en-US" sz="2050" dirty="0" smtClean="0">
                <a:latin typeface="Calibri" pitchFamily="34" charset="0"/>
                <a:cs typeface="Calibri" pitchFamily="34" charset="0"/>
              </a:rPr>
              <a:t>4. </a:t>
            </a:r>
            <a:r>
              <a:rPr lang="en-US" sz="2050" b="1" dirty="0" smtClean="0">
                <a:latin typeface="Calibri" pitchFamily="34" charset="0"/>
                <a:cs typeface="Calibri" pitchFamily="34" charset="0"/>
              </a:rPr>
              <a:t>By remission: - </a:t>
            </a:r>
            <a:r>
              <a:rPr lang="en-US" sz="2050" dirty="0" smtClean="0">
                <a:latin typeface="Calibri" pitchFamily="34" charset="0"/>
                <a:cs typeface="Calibri" pitchFamily="34" charset="0"/>
              </a:rPr>
              <a:t>Remission means acceptance of lesser performance than what was actually due under the contract. For example, A owes to B Rs. 50000. A pays to Rs. 25000 and B accepts the amount in settlement of the whole debt. In this case A is discharged from his liability of Rs. 50000.</a:t>
            </a: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8" name="object 2"/>
          <p:cNvSpPr txBox="1"/>
          <p:nvPr/>
        </p:nvSpPr>
        <p:spPr>
          <a:xfrm>
            <a:off x="1066800" y="533400"/>
            <a:ext cx="7696200" cy="5829801"/>
          </a:xfrm>
          <a:prstGeom prst="rect">
            <a:avLst/>
          </a:prstGeom>
        </p:spPr>
        <p:txBody>
          <a:bodyPr vert="horz" wrap="square" lIns="0" tIns="12700" rIns="0" bIns="0" rtlCol="0">
            <a:spAutoFit/>
          </a:bodyPr>
          <a:lstStyle/>
          <a:p>
            <a:pPr algn="just"/>
            <a:r>
              <a:rPr lang="en-US" sz="2100" dirty="0" smtClean="0">
                <a:latin typeface="Calibri" pitchFamily="34" charset="0"/>
                <a:cs typeface="Calibri" pitchFamily="34" charset="0"/>
              </a:rPr>
              <a:t>4. </a:t>
            </a:r>
            <a:r>
              <a:rPr lang="en-US" sz="2100" b="1" dirty="0" smtClean="0">
                <a:latin typeface="Calibri" pitchFamily="34" charset="0"/>
                <a:cs typeface="Calibri" pitchFamily="34" charset="0"/>
              </a:rPr>
              <a:t>By Rescission:-</a:t>
            </a:r>
            <a:r>
              <a:rPr lang="en-US" sz="2100" dirty="0" smtClean="0">
                <a:latin typeface="Calibri" pitchFamily="34" charset="0"/>
                <a:cs typeface="Calibri" pitchFamily="34" charset="0"/>
              </a:rPr>
              <a:t>Rescission means cancellation of the contract. If the parties to a contract agree to rescind it, the original contract need not be performed. Rescission may either be total or partial. If all the terms of the contract are cancelled, it is called total rescission. While, some of the terms of the contract are cancelled, some new terms are added to it, and then it is called partial rescission.</a:t>
            </a:r>
          </a:p>
          <a:p>
            <a:pPr algn="just"/>
            <a:r>
              <a:rPr lang="en-US" sz="2100" dirty="0" smtClean="0">
                <a:latin typeface="Calibri" pitchFamily="34" charset="0"/>
                <a:cs typeface="Calibri" pitchFamily="34" charset="0"/>
              </a:rPr>
              <a:t>5. </a:t>
            </a:r>
            <a:r>
              <a:rPr lang="en-US" sz="2100" b="1" dirty="0" smtClean="0">
                <a:latin typeface="Calibri" pitchFamily="34" charset="0"/>
                <a:cs typeface="Calibri" pitchFamily="34" charset="0"/>
              </a:rPr>
              <a:t>By waiver: - </a:t>
            </a:r>
            <a:r>
              <a:rPr lang="en-US" sz="2100" dirty="0" smtClean="0">
                <a:latin typeface="Calibri" pitchFamily="34" charset="0"/>
                <a:cs typeface="Calibri" pitchFamily="34" charset="0"/>
              </a:rPr>
              <a:t>When both parties, by mutual consent, agree to abandon their respective rights, the contract need not be performed and the same is discharged. It is called waiver.</a:t>
            </a:r>
          </a:p>
          <a:p>
            <a:r>
              <a:rPr lang="en-US" sz="2100" b="1" dirty="0" smtClean="0">
                <a:latin typeface="Calibri" pitchFamily="34" charset="0"/>
                <a:cs typeface="Calibri" pitchFamily="34" charset="0"/>
              </a:rPr>
              <a:t>C. Discharge by lapse of time: - </a:t>
            </a:r>
            <a:r>
              <a:rPr lang="en-US" sz="2100" dirty="0" smtClean="0">
                <a:latin typeface="Calibri" pitchFamily="34" charset="0"/>
                <a:cs typeface="Calibri" pitchFamily="34" charset="0"/>
              </a:rPr>
              <a:t>When a period is specified for the performance of the contract, it is known as period of limitation. If the contract is not performed and the </a:t>
            </a:r>
            <a:r>
              <a:rPr lang="en-US" sz="2100" dirty="0" err="1" smtClean="0">
                <a:latin typeface="Calibri" pitchFamily="34" charset="0"/>
                <a:cs typeface="Calibri" pitchFamily="34" charset="0"/>
              </a:rPr>
              <a:t>promisee</a:t>
            </a:r>
            <a:r>
              <a:rPr lang="en-US" sz="2100" dirty="0" smtClean="0">
                <a:latin typeface="Calibri" pitchFamily="34" charset="0"/>
                <a:cs typeface="Calibri" pitchFamily="34" charset="0"/>
              </a:rPr>
              <a:t> fails to take any action within the period of limitation, then the contract is terminated or discharged by lapse of time. In case of contracts, the period of limitation is three years. After the expiry of this period the court will not allow to enforce the contract and it will be discharged.</a:t>
            </a:r>
          </a:p>
          <a:p>
            <a:r>
              <a:rPr lang="en-US" sz="2100" b="1" dirty="0" smtClean="0">
                <a:latin typeface="Calibri" pitchFamily="34" charset="0"/>
                <a:cs typeface="Calibri" pitchFamily="34" charset="0"/>
              </a:rPr>
              <a:t>D. Discharge by Operation of Law:- </a:t>
            </a:r>
            <a:r>
              <a:rPr lang="en-US" sz="2100" dirty="0" smtClean="0">
                <a:latin typeface="Calibri" pitchFamily="34" charset="0"/>
                <a:cs typeface="Calibri" pitchFamily="34" charset="0"/>
              </a:rPr>
              <a:t>A contract may discharged by the operation of law in the following cases:</a:t>
            </a: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8" name="object 2"/>
          <p:cNvSpPr txBox="1"/>
          <p:nvPr/>
        </p:nvSpPr>
        <p:spPr>
          <a:xfrm>
            <a:off x="1066800" y="533400"/>
            <a:ext cx="7696200" cy="5829801"/>
          </a:xfrm>
          <a:prstGeom prst="rect">
            <a:avLst/>
          </a:prstGeom>
        </p:spPr>
        <p:txBody>
          <a:bodyPr vert="horz" wrap="square" lIns="0" tIns="12700" rIns="0" bIns="0" rtlCol="0">
            <a:spAutoFit/>
          </a:bodyPr>
          <a:lstStyle/>
          <a:p>
            <a:pPr algn="just"/>
            <a:r>
              <a:rPr lang="en-US" sz="2100" dirty="0" smtClean="0">
                <a:latin typeface="Calibri" pitchFamily="34" charset="0"/>
                <a:cs typeface="Calibri" pitchFamily="34" charset="0"/>
              </a:rPr>
              <a:t>a. </a:t>
            </a:r>
            <a:r>
              <a:rPr lang="en-US" sz="2100" b="1" dirty="0" smtClean="0">
                <a:latin typeface="Calibri" pitchFamily="34" charset="0"/>
                <a:cs typeface="Calibri" pitchFamily="34" charset="0"/>
              </a:rPr>
              <a:t>By Death:-</a:t>
            </a:r>
            <a:r>
              <a:rPr lang="en-US" sz="2100" dirty="0" smtClean="0">
                <a:latin typeface="Calibri" pitchFamily="34" charset="0"/>
                <a:cs typeface="Calibri" pitchFamily="34" charset="0"/>
              </a:rPr>
              <a:t>Where performance of a contract is required to be made in person an</a:t>
            </a:r>
            <a:r>
              <a:rPr lang="en-US" sz="2100" b="1" dirty="0" smtClean="0">
                <a:latin typeface="Calibri" pitchFamily="34" charset="0"/>
                <a:cs typeface="Calibri" pitchFamily="34" charset="0"/>
              </a:rPr>
              <a:t>d the </a:t>
            </a:r>
            <a:r>
              <a:rPr lang="en-US" sz="2100" dirty="0" smtClean="0">
                <a:latin typeface="Calibri" pitchFamily="34" charset="0"/>
                <a:cs typeface="Calibri" pitchFamily="34" charset="0"/>
              </a:rPr>
              <a:t>personal skill and qualification of the </a:t>
            </a:r>
            <a:r>
              <a:rPr lang="en-US" sz="2100" dirty="0" err="1" smtClean="0">
                <a:latin typeface="Calibri" pitchFamily="34" charset="0"/>
                <a:cs typeface="Calibri" pitchFamily="34" charset="0"/>
              </a:rPr>
              <a:t>promisor</a:t>
            </a:r>
            <a:r>
              <a:rPr lang="en-US" sz="2100" dirty="0" smtClean="0">
                <a:latin typeface="Calibri" pitchFamily="34" charset="0"/>
                <a:cs typeface="Calibri" pitchFamily="34" charset="0"/>
              </a:rPr>
              <a:t> are important, the death of the </a:t>
            </a:r>
            <a:r>
              <a:rPr lang="en-US" sz="2100" dirty="0" err="1" smtClean="0">
                <a:latin typeface="Calibri" pitchFamily="34" charset="0"/>
                <a:cs typeface="Calibri" pitchFamily="34" charset="0"/>
              </a:rPr>
              <a:t>promisor</a:t>
            </a:r>
            <a:r>
              <a:rPr lang="en-US" sz="2100" dirty="0" smtClean="0">
                <a:latin typeface="Calibri" pitchFamily="34" charset="0"/>
                <a:cs typeface="Calibri" pitchFamily="34" charset="0"/>
              </a:rPr>
              <a:t> discharges the contract.</a:t>
            </a:r>
          </a:p>
          <a:p>
            <a:pPr algn="just"/>
            <a:r>
              <a:rPr lang="en-US" sz="2100" dirty="0" smtClean="0">
                <a:latin typeface="Calibri" pitchFamily="34" charset="0"/>
                <a:cs typeface="Calibri" pitchFamily="34" charset="0"/>
              </a:rPr>
              <a:t>b. </a:t>
            </a:r>
            <a:r>
              <a:rPr lang="en-US" sz="2100" b="1" dirty="0" smtClean="0">
                <a:latin typeface="Calibri" pitchFamily="34" charset="0"/>
                <a:cs typeface="Calibri" pitchFamily="34" charset="0"/>
              </a:rPr>
              <a:t>By insolvency: </a:t>
            </a:r>
            <a:r>
              <a:rPr lang="en-US" sz="2100" dirty="0" smtClean="0">
                <a:latin typeface="Calibri" pitchFamily="34" charset="0"/>
                <a:cs typeface="Calibri" pitchFamily="34" charset="0"/>
              </a:rPr>
              <a:t>When a person is adjudged insolvent, he is discharged from all the liabilities incurred before the adjudication.</a:t>
            </a:r>
          </a:p>
          <a:p>
            <a:pPr algn="just"/>
            <a:r>
              <a:rPr lang="en-US" sz="2100" dirty="0" smtClean="0">
                <a:latin typeface="Calibri" pitchFamily="34" charset="0"/>
                <a:cs typeface="Calibri" pitchFamily="34" charset="0"/>
              </a:rPr>
              <a:t>c. </a:t>
            </a:r>
            <a:r>
              <a:rPr lang="en-US" sz="2100" b="1" dirty="0" smtClean="0">
                <a:latin typeface="Calibri" pitchFamily="34" charset="0"/>
                <a:cs typeface="Calibri" pitchFamily="34" charset="0"/>
              </a:rPr>
              <a:t>By Merger: </a:t>
            </a:r>
            <a:r>
              <a:rPr lang="en-US" sz="2100" dirty="0" smtClean="0">
                <a:latin typeface="Calibri" pitchFamily="34" charset="0"/>
                <a:cs typeface="Calibri" pitchFamily="34" charset="0"/>
              </a:rPr>
              <a:t>This is a condition by which, an inferior </a:t>
            </a:r>
            <a:r>
              <a:rPr lang="en-US" sz="2100" dirty="0" err="1" smtClean="0">
                <a:latin typeface="Calibri" pitchFamily="34" charset="0"/>
                <a:cs typeface="Calibri" pitchFamily="34" charset="0"/>
              </a:rPr>
              <a:t>rightvcontract</a:t>
            </a:r>
            <a:r>
              <a:rPr lang="en-US" sz="2100" dirty="0" smtClean="0">
                <a:latin typeface="Calibri" pitchFamily="34" charset="0"/>
                <a:cs typeface="Calibri" pitchFamily="34" charset="0"/>
              </a:rPr>
              <a:t> merges into a superior right contract. In this case, the inferior right contract stand discharged automatically.</a:t>
            </a:r>
          </a:p>
          <a:p>
            <a:pPr algn="just"/>
            <a:r>
              <a:rPr lang="en-US" sz="2100" b="1" dirty="0" smtClean="0">
                <a:latin typeface="Calibri" pitchFamily="34" charset="0"/>
                <a:cs typeface="Calibri" pitchFamily="34" charset="0"/>
              </a:rPr>
              <a:t>E. Discharge by Impossibility of Performance: -</a:t>
            </a:r>
            <a:r>
              <a:rPr lang="en-US" sz="2100" dirty="0" smtClean="0">
                <a:latin typeface="Calibri" pitchFamily="34" charset="0"/>
                <a:cs typeface="Calibri" pitchFamily="34" charset="0"/>
              </a:rPr>
              <a:t>The impossibility of performance of a contract may be initial impossibility and subsequent impossibility.</a:t>
            </a:r>
          </a:p>
          <a:p>
            <a:pPr algn="just"/>
            <a:r>
              <a:rPr lang="en-US" sz="2100" dirty="0" smtClean="0">
                <a:latin typeface="Calibri" pitchFamily="34" charset="0"/>
                <a:cs typeface="Calibri" pitchFamily="34" charset="0"/>
              </a:rPr>
              <a:t>1. </a:t>
            </a:r>
            <a:r>
              <a:rPr lang="en-US" sz="2100" b="1" dirty="0" smtClean="0">
                <a:latin typeface="Calibri" pitchFamily="34" charset="0"/>
                <a:cs typeface="Calibri" pitchFamily="34" charset="0"/>
              </a:rPr>
              <a:t>Initial impossibility or impossibility at the time of formation of contract:- </a:t>
            </a:r>
            <a:r>
              <a:rPr lang="en-US" sz="2100" dirty="0" smtClean="0">
                <a:latin typeface="Calibri" pitchFamily="34" charset="0"/>
                <a:cs typeface="Calibri" pitchFamily="34" charset="0"/>
              </a:rPr>
              <a:t>When both the contracting parties are aware of impossibility of performance of the contract even at the time of formation of the contract itself, then the agreement becomes </a:t>
            </a:r>
            <a:r>
              <a:rPr lang="en-US" sz="2100" i="1" dirty="0" smtClean="0">
                <a:latin typeface="Calibri" pitchFamily="34" charset="0"/>
                <a:cs typeface="Calibri" pitchFamily="34" charset="0"/>
              </a:rPr>
              <a:t>void </a:t>
            </a:r>
            <a:r>
              <a:rPr lang="en-US" sz="2100" i="1" dirty="0" err="1" smtClean="0">
                <a:latin typeface="Calibri" pitchFamily="34" charset="0"/>
                <a:cs typeface="Calibri" pitchFamily="34" charset="0"/>
              </a:rPr>
              <a:t>ab</a:t>
            </a:r>
            <a:r>
              <a:rPr lang="en-US" sz="2100" i="1" dirty="0" smtClean="0">
                <a:latin typeface="Calibri" pitchFamily="34" charset="0"/>
                <a:cs typeface="Calibri" pitchFamily="34" charset="0"/>
              </a:rPr>
              <a:t> initio. If they are aware about the impossibility of the contract at the</a:t>
            </a:r>
          </a:p>
          <a:p>
            <a:pPr algn="just"/>
            <a:r>
              <a:rPr lang="en-US" sz="2100" dirty="0" smtClean="0">
                <a:latin typeface="Calibri" pitchFamily="34" charset="0"/>
                <a:cs typeface="Calibri" pitchFamily="34" charset="0"/>
              </a:rPr>
              <a:t>time of performance, in such a case the contract is void when such impossibility is discovered.</a:t>
            </a: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8" name="object 2"/>
          <p:cNvSpPr txBox="1"/>
          <p:nvPr/>
        </p:nvSpPr>
        <p:spPr>
          <a:xfrm>
            <a:off x="1066800" y="533400"/>
            <a:ext cx="7696200" cy="6152966"/>
          </a:xfrm>
          <a:prstGeom prst="rect">
            <a:avLst/>
          </a:prstGeom>
        </p:spPr>
        <p:txBody>
          <a:bodyPr vert="horz" wrap="square" lIns="0" tIns="12700" rIns="0" bIns="0" rtlCol="0">
            <a:spAutoFit/>
          </a:bodyPr>
          <a:lstStyle/>
          <a:p>
            <a:pPr algn="just"/>
            <a:r>
              <a:rPr lang="en-US" sz="2100" dirty="0" smtClean="0">
                <a:latin typeface="Calibri" pitchFamily="34" charset="0"/>
                <a:cs typeface="Calibri" pitchFamily="34" charset="0"/>
              </a:rPr>
              <a:t>2. </a:t>
            </a:r>
            <a:r>
              <a:rPr lang="en-US" sz="2100" b="1" dirty="0" smtClean="0">
                <a:latin typeface="Calibri" pitchFamily="34" charset="0"/>
                <a:cs typeface="Calibri" pitchFamily="34" charset="0"/>
              </a:rPr>
              <a:t>Impossibility which arises subsequent to the formation of contract or Supervening impossibility): </a:t>
            </a:r>
            <a:r>
              <a:rPr lang="en-US" sz="2100" dirty="0" smtClean="0">
                <a:latin typeface="Calibri" pitchFamily="34" charset="0"/>
                <a:cs typeface="Calibri" pitchFamily="34" charset="0"/>
              </a:rPr>
              <a:t>In certain cases, the contract at the time of formation is capable of being performed. Subsequently after the formation, its performance becomes impossible or illegal. Such impossibility may arise due to the reasons beyond the control of both the parties. This kind of impossibility is known as Supervening impossibility and such contract becomes void.</a:t>
            </a:r>
          </a:p>
          <a:p>
            <a:pPr algn="just"/>
            <a:r>
              <a:rPr lang="en-US" sz="2100" dirty="0" smtClean="0">
                <a:latin typeface="Calibri" pitchFamily="34" charset="0"/>
                <a:cs typeface="Calibri" pitchFamily="34" charset="0"/>
              </a:rPr>
              <a:t>For example, A agrees to sell his Motor Bike to B for a specific price. Later on they came to know that motor bike already been stolen. Here the contract is void.</a:t>
            </a:r>
          </a:p>
          <a:p>
            <a:pPr algn="just"/>
            <a:r>
              <a:rPr lang="en-US" sz="2100" dirty="0" smtClean="0">
                <a:latin typeface="Calibri" pitchFamily="34" charset="0"/>
                <a:cs typeface="Calibri" pitchFamily="34" charset="0"/>
              </a:rPr>
              <a:t>A contract is discharged due to supervening impossibility under the following situations:-</a:t>
            </a:r>
          </a:p>
          <a:p>
            <a:pPr algn="just"/>
            <a:r>
              <a:rPr lang="en-US" sz="2100" dirty="0" smtClean="0">
                <a:latin typeface="Calibri" pitchFamily="34" charset="0"/>
                <a:cs typeface="Calibri" pitchFamily="34" charset="0"/>
              </a:rPr>
              <a:t>a. </a:t>
            </a:r>
            <a:r>
              <a:rPr lang="en-US" sz="2100" b="1" dirty="0" smtClean="0">
                <a:latin typeface="Calibri" pitchFamily="34" charset="0"/>
                <a:cs typeface="Calibri" pitchFamily="34" charset="0"/>
              </a:rPr>
              <a:t>Destruction of subject matter: - </a:t>
            </a:r>
            <a:r>
              <a:rPr lang="en-US" sz="2100" dirty="0" smtClean="0">
                <a:latin typeface="Calibri" pitchFamily="34" charset="0"/>
                <a:cs typeface="Calibri" pitchFamily="34" charset="0"/>
              </a:rPr>
              <a:t>If the subject matter of the contract is destroyed or perished subsequent to the formation of the contract without the fault of either parties to the contract, the contract need not be performed and it is discharged.</a:t>
            </a:r>
          </a:p>
          <a:p>
            <a:pPr algn="just"/>
            <a:r>
              <a:rPr lang="en-US" sz="2100" dirty="0" smtClean="0">
                <a:latin typeface="Calibri" pitchFamily="34" charset="0"/>
                <a:cs typeface="Calibri" pitchFamily="34" charset="0"/>
              </a:rPr>
              <a:t>For example, X agrees to sell his Scooter to Y. Before the transfer, the Scooter is destroyed by an accident; the contract is discharged by impossibility of performance.</a:t>
            </a: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8" name="object 2"/>
          <p:cNvSpPr txBox="1"/>
          <p:nvPr/>
        </p:nvSpPr>
        <p:spPr>
          <a:xfrm>
            <a:off x="1066800" y="533400"/>
            <a:ext cx="7696200" cy="5183470"/>
          </a:xfrm>
          <a:prstGeom prst="rect">
            <a:avLst/>
          </a:prstGeom>
        </p:spPr>
        <p:txBody>
          <a:bodyPr vert="horz" wrap="square" lIns="0" tIns="12700" rIns="0" bIns="0" rtlCol="0">
            <a:spAutoFit/>
          </a:bodyPr>
          <a:lstStyle/>
          <a:p>
            <a:pPr algn="just"/>
            <a:r>
              <a:rPr lang="en-US" sz="2100" dirty="0" smtClean="0">
                <a:latin typeface="Calibri" pitchFamily="34" charset="0"/>
                <a:cs typeface="Calibri" pitchFamily="34" charset="0"/>
              </a:rPr>
              <a:t>b. </a:t>
            </a:r>
            <a:r>
              <a:rPr lang="en-US" sz="2100" b="1" dirty="0" smtClean="0">
                <a:latin typeface="Calibri" pitchFamily="34" charset="0"/>
                <a:cs typeface="Calibri" pitchFamily="34" charset="0"/>
              </a:rPr>
              <a:t>Death or personal incapacity of the </a:t>
            </a:r>
            <a:r>
              <a:rPr lang="en-US" sz="2100" b="1" dirty="0" err="1" smtClean="0">
                <a:latin typeface="Calibri" pitchFamily="34" charset="0"/>
                <a:cs typeface="Calibri" pitchFamily="34" charset="0"/>
              </a:rPr>
              <a:t>promisor</a:t>
            </a:r>
            <a:r>
              <a:rPr lang="en-US" sz="2100" b="1" dirty="0" smtClean="0">
                <a:latin typeface="Calibri" pitchFamily="34" charset="0"/>
                <a:cs typeface="Calibri" pitchFamily="34" charset="0"/>
              </a:rPr>
              <a:t>:-</a:t>
            </a:r>
            <a:r>
              <a:rPr lang="en-US" sz="2100" dirty="0" smtClean="0">
                <a:latin typeface="Calibri" pitchFamily="34" charset="0"/>
                <a:cs typeface="Calibri" pitchFamily="34" charset="0"/>
              </a:rPr>
              <a:t>A promise requiring personal skill and ability may become physically incapable of performance by reasons of the death or incapacity of the same person. Such impossibility discharges the </a:t>
            </a:r>
            <a:r>
              <a:rPr lang="en-US" sz="2100" dirty="0" err="1" smtClean="0">
                <a:latin typeface="Calibri" pitchFamily="34" charset="0"/>
                <a:cs typeface="Calibri" pitchFamily="34" charset="0"/>
              </a:rPr>
              <a:t>promisor</a:t>
            </a:r>
            <a:r>
              <a:rPr lang="en-US" sz="2100" dirty="0" smtClean="0">
                <a:latin typeface="Calibri" pitchFamily="34" charset="0"/>
                <a:cs typeface="Calibri" pitchFamily="34" charset="0"/>
              </a:rPr>
              <a:t> from liability.</a:t>
            </a:r>
          </a:p>
          <a:p>
            <a:pPr algn="just"/>
            <a:r>
              <a:rPr lang="en-US" sz="2100" dirty="0" smtClean="0">
                <a:latin typeface="Calibri" pitchFamily="34" charset="0"/>
                <a:cs typeface="Calibri" pitchFamily="34" charset="0"/>
              </a:rPr>
              <a:t>c. </a:t>
            </a:r>
            <a:r>
              <a:rPr lang="en-US" sz="2100" b="1" dirty="0" smtClean="0">
                <a:latin typeface="Calibri" pitchFamily="34" charset="0"/>
                <a:cs typeface="Calibri" pitchFamily="34" charset="0"/>
              </a:rPr>
              <a:t>Change of Law: - </a:t>
            </a:r>
            <a:r>
              <a:rPr lang="en-US" sz="2100" dirty="0" smtClean="0">
                <a:latin typeface="Calibri" pitchFamily="34" charset="0"/>
                <a:cs typeface="Calibri" pitchFamily="34" charset="0"/>
              </a:rPr>
              <a:t>Change of law, after the formation of a contract, if renders performance of contract unlawful; such contract is discharged on the ground of supervening impossibility.</a:t>
            </a:r>
          </a:p>
          <a:p>
            <a:pPr algn="just"/>
            <a:r>
              <a:rPr lang="en-US" sz="2100" dirty="0" smtClean="0">
                <a:latin typeface="Calibri" pitchFamily="34" charset="0"/>
                <a:cs typeface="Calibri" pitchFamily="34" charset="0"/>
              </a:rPr>
              <a:t>d. </a:t>
            </a:r>
            <a:r>
              <a:rPr lang="en-US" sz="2100" b="1" dirty="0" smtClean="0">
                <a:latin typeface="Calibri" pitchFamily="34" charset="0"/>
                <a:cs typeface="Calibri" pitchFamily="34" charset="0"/>
              </a:rPr>
              <a:t>Discontinuation of particular state of thing, which is essential for performance:- </a:t>
            </a:r>
            <a:r>
              <a:rPr lang="en-US" sz="2100" dirty="0" smtClean="0">
                <a:latin typeface="Calibri" pitchFamily="34" charset="0"/>
                <a:cs typeface="Calibri" pitchFamily="34" charset="0"/>
              </a:rPr>
              <a:t>When the contract is made by the parties, on the ground that, certain state of things will continue till the performance of a contract. But that state of things gets changed or discontinued due to any reason beyond the control of the parties; such contract becomes void on the basis of supervening impossibility.</a:t>
            </a:r>
          </a:p>
          <a:p>
            <a:pPr algn="just"/>
            <a:r>
              <a:rPr lang="en-US" sz="2100" dirty="0" smtClean="0">
                <a:latin typeface="Calibri" pitchFamily="34" charset="0"/>
                <a:cs typeface="Calibri" pitchFamily="34" charset="0"/>
              </a:rPr>
              <a:t>e. </a:t>
            </a:r>
            <a:r>
              <a:rPr lang="en-US" sz="2100" b="1" dirty="0" smtClean="0">
                <a:latin typeface="Calibri" pitchFamily="34" charset="0"/>
                <a:cs typeface="Calibri" pitchFamily="34" charset="0"/>
              </a:rPr>
              <a:t>Declaration of war: </a:t>
            </a:r>
            <a:r>
              <a:rPr lang="en-US" sz="2100" dirty="0" smtClean="0">
                <a:latin typeface="Calibri" pitchFamily="34" charset="0"/>
                <a:cs typeface="Calibri" pitchFamily="34" charset="0"/>
              </a:rPr>
              <a:t>When a war is declared after the formation of a contract, all pending contracts with the residents of enemy country remains suspended.</a:t>
            </a: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9</a:t>
            </a:fld>
            <a:endParaRPr lang="en-US" dirty="0"/>
          </a:p>
        </p:txBody>
      </p:sp>
      <p:sp>
        <p:nvSpPr>
          <p:cNvPr id="8" name="object 2"/>
          <p:cNvSpPr txBox="1"/>
          <p:nvPr/>
        </p:nvSpPr>
        <p:spPr>
          <a:xfrm>
            <a:off x="1066800" y="533400"/>
            <a:ext cx="7696200" cy="6152966"/>
          </a:xfrm>
          <a:prstGeom prst="rect">
            <a:avLst/>
          </a:prstGeom>
        </p:spPr>
        <p:txBody>
          <a:bodyPr vert="horz" wrap="square" lIns="0" tIns="12700" rIns="0" bIns="0" rtlCol="0">
            <a:spAutoFit/>
          </a:bodyPr>
          <a:lstStyle/>
          <a:p>
            <a:pPr algn="just"/>
            <a:r>
              <a:rPr lang="en-US" sz="2100" b="1" dirty="0" smtClean="0">
                <a:latin typeface="Calibri" pitchFamily="34" charset="0"/>
                <a:cs typeface="Calibri" pitchFamily="34" charset="0"/>
              </a:rPr>
              <a:t>Exceptions to the Doctrine of supervening impossibility: </a:t>
            </a:r>
            <a:r>
              <a:rPr lang="en-US" sz="2100" dirty="0" smtClean="0">
                <a:latin typeface="Calibri" pitchFamily="34" charset="0"/>
                <a:cs typeface="Calibri" pitchFamily="34" charset="0"/>
              </a:rPr>
              <a:t>In the following cases doctrine of supervening impossibility is not applicable:-</a:t>
            </a:r>
          </a:p>
          <a:p>
            <a:pPr algn="just"/>
            <a:r>
              <a:rPr lang="en-US" sz="2100" dirty="0" smtClean="0">
                <a:latin typeface="Calibri" pitchFamily="34" charset="0"/>
                <a:cs typeface="Calibri" pitchFamily="34" charset="0"/>
              </a:rPr>
              <a:t>1. </a:t>
            </a:r>
            <a:r>
              <a:rPr lang="en-US" sz="2100" b="1" dirty="0" smtClean="0">
                <a:latin typeface="Calibri" pitchFamily="34" charset="0"/>
                <a:cs typeface="Calibri" pitchFamily="34" charset="0"/>
              </a:rPr>
              <a:t>Difficulty of performance: - Difficulty is no excuse for performance. If the performance </a:t>
            </a:r>
            <a:r>
              <a:rPr lang="en-US" sz="2100" dirty="0" smtClean="0">
                <a:latin typeface="Calibri" pitchFamily="34" charset="0"/>
                <a:cs typeface="Calibri" pitchFamily="34" charset="0"/>
              </a:rPr>
              <a:t>of the promise becomes more expensive, difficult and cumbersome die to any reason; the </a:t>
            </a:r>
            <a:r>
              <a:rPr lang="en-US" sz="2100" dirty="0" err="1" smtClean="0">
                <a:latin typeface="Calibri" pitchFamily="34" charset="0"/>
                <a:cs typeface="Calibri" pitchFamily="34" charset="0"/>
              </a:rPr>
              <a:t>promisor</a:t>
            </a:r>
            <a:r>
              <a:rPr lang="en-US" sz="2100" dirty="0" smtClean="0">
                <a:latin typeface="Calibri" pitchFamily="34" charset="0"/>
                <a:cs typeface="Calibri" pitchFamily="34" charset="0"/>
              </a:rPr>
              <a:t> has to perform it.</a:t>
            </a:r>
          </a:p>
          <a:p>
            <a:pPr algn="just"/>
            <a:r>
              <a:rPr lang="en-US" sz="2100" dirty="0" smtClean="0">
                <a:latin typeface="Calibri" pitchFamily="34" charset="0"/>
                <a:cs typeface="Calibri" pitchFamily="34" charset="0"/>
              </a:rPr>
              <a:t>2. </a:t>
            </a:r>
            <a:r>
              <a:rPr lang="en-US" sz="2100" b="1" dirty="0" smtClean="0">
                <a:latin typeface="Calibri" pitchFamily="34" charset="0"/>
                <a:cs typeface="Calibri" pitchFamily="34" charset="0"/>
              </a:rPr>
              <a:t>Commercial impossibility: - </a:t>
            </a:r>
            <a:r>
              <a:rPr lang="en-US" sz="2100" dirty="0" smtClean="0">
                <a:latin typeface="Calibri" pitchFamily="34" charset="0"/>
                <a:cs typeface="Calibri" pitchFamily="34" charset="0"/>
              </a:rPr>
              <a:t>When the performance of a promise becomes costlier, non profitable and more risky, such contract will not be discharged. This may arise due to sudden change in price, economic policies of the govt. etc.</a:t>
            </a:r>
          </a:p>
          <a:p>
            <a:pPr algn="just"/>
            <a:r>
              <a:rPr lang="en-US" sz="2100" dirty="0" smtClean="0">
                <a:latin typeface="Calibri" pitchFamily="34" charset="0"/>
                <a:cs typeface="Calibri" pitchFamily="34" charset="0"/>
              </a:rPr>
              <a:t>3. </a:t>
            </a:r>
            <a:r>
              <a:rPr lang="en-US" sz="2100" b="1" dirty="0" smtClean="0">
                <a:latin typeface="Calibri" pitchFamily="34" charset="0"/>
                <a:cs typeface="Calibri" pitchFamily="34" charset="0"/>
              </a:rPr>
              <a:t>Strikes, lock-outs, riots and civil disturbances:- </a:t>
            </a:r>
            <a:r>
              <a:rPr lang="en-US" sz="2100" dirty="0" smtClean="0">
                <a:latin typeface="Calibri" pitchFamily="34" charset="0"/>
                <a:cs typeface="Calibri" pitchFamily="34" charset="0"/>
              </a:rPr>
              <a:t>A contract is not discharged automatically on the ground of supervening impossibility due to strike, or a lockout by the owners, or a civil disturbances coming in the way of performance of the contract.</a:t>
            </a:r>
          </a:p>
          <a:p>
            <a:pPr algn="just"/>
            <a:r>
              <a:rPr lang="en-US" sz="2100" dirty="0" smtClean="0">
                <a:latin typeface="Calibri" pitchFamily="34" charset="0"/>
                <a:cs typeface="Calibri" pitchFamily="34" charset="0"/>
              </a:rPr>
              <a:t>4. </a:t>
            </a:r>
            <a:r>
              <a:rPr lang="en-US" sz="2100" b="1" dirty="0" smtClean="0">
                <a:latin typeface="Calibri" pitchFamily="34" charset="0"/>
                <a:cs typeface="Calibri" pitchFamily="34" charset="0"/>
              </a:rPr>
              <a:t>Impossibility due to failure of third party: - </a:t>
            </a:r>
            <a:r>
              <a:rPr lang="en-US" sz="2100" dirty="0" smtClean="0">
                <a:latin typeface="Calibri" pitchFamily="34" charset="0"/>
                <a:cs typeface="Calibri" pitchFamily="34" charset="0"/>
              </a:rPr>
              <a:t>Failure of third party or his inability will not be considered sufficient ground for discharging a contract.</a:t>
            </a:r>
          </a:p>
          <a:p>
            <a:pPr algn="just"/>
            <a:r>
              <a:rPr lang="en-US" sz="2100" dirty="0" smtClean="0">
                <a:latin typeface="Calibri" pitchFamily="34" charset="0"/>
                <a:cs typeface="Calibri" pitchFamily="34" charset="0"/>
              </a:rPr>
              <a:t>5. </a:t>
            </a:r>
            <a:r>
              <a:rPr lang="en-US" sz="2100" b="1" dirty="0" smtClean="0">
                <a:latin typeface="Calibri" pitchFamily="34" charset="0"/>
                <a:cs typeface="Calibri" pitchFamily="34" charset="0"/>
              </a:rPr>
              <a:t>Partial impossibility: When a contract is entered into for several objectives, failure of one </a:t>
            </a:r>
            <a:r>
              <a:rPr lang="en-US" sz="2100" dirty="0" smtClean="0">
                <a:latin typeface="Calibri" pitchFamily="34" charset="0"/>
                <a:cs typeface="Calibri" pitchFamily="34" charset="0"/>
              </a:rPr>
              <a:t>of the objects does not terminate the contract.</a:t>
            </a:r>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3978</TotalTime>
  <Words>1762</Words>
  <Application>Microsoft Office PowerPoint</Application>
  <PresentationFormat>On-screen Show (4:3)</PresentationFormat>
  <Paragraphs>64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    WELCOME  Class: B.Com – Part-2  Subject: Business Regulatory Framework TOPIC:  DISCHARGE OF CONTRACT</vt:lpstr>
      <vt:lpstr>DISCHARGE OF CONTRACT</vt:lpstr>
      <vt:lpstr>Slide 3</vt:lpstr>
      <vt:lpstr>Slide 4</vt:lpstr>
      <vt:lpstr>Slide 5</vt:lpstr>
      <vt:lpstr>Slide 6</vt:lpstr>
      <vt:lpstr>Slide 7</vt:lpstr>
      <vt:lpstr>Slide 8</vt:lpstr>
      <vt:lpstr>Slide 9</vt:lpstr>
      <vt:lpstr>Slide 10</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352</cp:revision>
  <dcterms:created xsi:type="dcterms:W3CDTF">2011-08-23T10:02:56Z</dcterms:created>
  <dcterms:modified xsi:type="dcterms:W3CDTF">2020-04-24T04:29:40Z</dcterms:modified>
</cp:coreProperties>
</file>